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65.xml" ContentType="application/vnd.openxmlformats-officedocument.presentationml.tags+xml"/>
  <Override PartName="/ppt/notesSlides/notesSlide6.xml" ContentType="application/vnd.openxmlformats-officedocument.presentationml.notesSlide+xml"/>
  <Override PartName="/ppt/tags/tag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450" r:id="rId2"/>
    <p:sldId id="362" r:id="rId3"/>
    <p:sldId id="375" r:id="rId4"/>
    <p:sldId id="407" r:id="rId5"/>
    <p:sldId id="390" r:id="rId6"/>
    <p:sldId id="408" r:id="rId7"/>
    <p:sldId id="406" r:id="rId8"/>
    <p:sldId id="451" r:id="rId9"/>
    <p:sldId id="396" r:id="rId10"/>
    <p:sldId id="397" r:id="rId11"/>
    <p:sldId id="398" r:id="rId12"/>
    <p:sldId id="395" r:id="rId13"/>
    <p:sldId id="389" r:id="rId14"/>
    <p:sldId id="392" r:id="rId15"/>
    <p:sldId id="393" r:id="rId16"/>
    <p:sldId id="399" r:id="rId17"/>
    <p:sldId id="400" r:id="rId18"/>
    <p:sldId id="405" r:id="rId19"/>
    <p:sldId id="402" r:id="rId20"/>
    <p:sldId id="403" r:id="rId21"/>
    <p:sldId id="404" r:id="rId22"/>
    <p:sldId id="401" r:id="rId23"/>
    <p:sldId id="409" r:id="rId24"/>
    <p:sldId id="410" r:id="rId25"/>
    <p:sldId id="411" r:id="rId26"/>
    <p:sldId id="412" r:id="rId27"/>
    <p:sldId id="413" r:id="rId28"/>
    <p:sldId id="414" r:id="rId29"/>
    <p:sldId id="415" r:id="rId30"/>
    <p:sldId id="416" r:id="rId31"/>
    <p:sldId id="417" r:id="rId32"/>
    <p:sldId id="448" r:id="rId33"/>
    <p:sldId id="449" r:id="rId34"/>
    <p:sldId id="419" r:id="rId35"/>
    <p:sldId id="420" r:id="rId36"/>
    <p:sldId id="421" r:id="rId37"/>
    <p:sldId id="422" r:id="rId38"/>
    <p:sldId id="425" r:id="rId39"/>
    <p:sldId id="424" r:id="rId40"/>
    <p:sldId id="427" r:id="rId41"/>
    <p:sldId id="447" r:id="rId42"/>
    <p:sldId id="426" r:id="rId43"/>
    <p:sldId id="428" r:id="rId44"/>
    <p:sldId id="429" r:id="rId45"/>
    <p:sldId id="430" r:id="rId46"/>
    <p:sldId id="315" r:id="rId47"/>
    <p:sldId id="341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7">
          <p15:clr>
            <a:srgbClr val="A4A3A4"/>
          </p15:clr>
        </p15:guide>
        <p15:guide id="2" pos="38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94CE"/>
    <a:srgbClr val="FFFFFF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51" autoAdjust="0"/>
    <p:restoredTop sz="89881" autoAdjust="0"/>
  </p:normalViewPr>
  <p:slideViewPr>
    <p:cSldViewPr snapToGrid="0">
      <p:cViewPr>
        <p:scale>
          <a:sx n="70" d="100"/>
          <a:sy n="70" d="100"/>
        </p:scale>
        <p:origin x="1229" y="192"/>
      </p:cViewPr>
      <p:guideLst>
        <p:guide orient="horz" pos="2207"/>
        <p:guide pos="384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C3A1F-DC77-4A1C-91A4-B1E23A7ECCFA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7B474-5C3B-4695-B919-F895F8954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152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74F5E-B186-4128-9C0A-7B07D0A49D35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21099-BC6C-4B33-BEB1-57327BDBF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15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21099-BC6C-4B33-BEB1-57327BDBF2E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308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21099-BC6C-4B33-BEB1-57327BDBF2E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055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21099-BC6C-4B33-BEB1-57327BDBF2E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872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21099-BC6C-4B33-BEB1-57327BDBF2E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219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21099-BC6C-4B33-BEB1-57327BDBF2E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876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21099-BC6C-4B33-BEB1-57327BDBF2E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86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2.jp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918" y="914400"/>
            <a:ext cx="9800165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918" y="3560400"/>
            <a:ext cx="9800165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1D50ABFC-3629-4AE9-A980-FB754586928B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9782E40A-B6CD-410A-8FA2-6906099F7882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60" y="774000"/>
            <a:ext cx="1097388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DA41C0C4-A988-463B-9B10-440553E68BB4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918" y="2484000"/>
            <a:ext cx="9800165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918" y="3560400"/>
            <a:ext cx="9800165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25580" y="97070"/>
            <a:ext cx="1097028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60" y="1490400"/>
            <a:ext cx="1097028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BDCE3436-BD32-4D0C-98FA-5C612BDC9D6C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996" y="3848400"/>
            <a:ext cx="7769565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996" y="4615200"/>
            <a:ext cx="7769565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F05ED0BA-D21E-4B64-903B-1928E65F330E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346" y="2688465"/>
            <a:ext cx="9749307" cy="14810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60" y="608400"/>
            <a:ext cx="1097028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60" y="1501200"/>
            <a:ext cx="517731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2231" y="1501200"/>
            <a:ext cx="517731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B3E5260-4BCF-4EF9-AEBE-656F01CBC6E8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60" y="608400"/>
            <a:ext cx="1097028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60" y="1429200"/>
            <a:ext cx="5342926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60" y="1854000"/>
            <a:ext cx="5342926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6364" y="1421729"/>
            <a:ext cx="5342926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6364" y="1854000"/>
            <a:ext cx="5342926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6757A966-3A47-47F9-B4C2-D165E7C4C8CA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60" y="608400"/>
            <a:ext cx="1097028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4BF359A6-7FA4-47FB-97BF-70ACBD80D22D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8D69EF3B-3907-4B66-BFA8-49EE0C90B75D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90" y="1555115"/>
            <a:ext cx="5233550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1025" y="1555200"/>
            <a:ext cx="5227715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C9BD817E-56A5-4FB0-8EEB-D408DE4EDA06}" type="datetime1">
              <a:rPr lang="zh-CN" altLang="en-US" smtClean="0"/>
              <a:t>2024/1/24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5808" y="914400"/>
            <a:ext cx="1044103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90" y="914400"/>
            <a:ext cx="9170103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418DF8D4-10DB-4C05-82D8-7617F60EDBA5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14150" y="100093"/>
            <a:ext cx="1097028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60" y="1490400"/>
            <a:ext cx="1097028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60" y="6314400"/>
            <a:ext cx="2700266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9D5EC-7D5D-4F23-84C9-5CD3C3CB8C1E}" type="datetime1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405" y="6314400"/>
            <a:ext cx="396039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8474" y="6314400"/>
            <a:ext cx="2700266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8776" y="121531"/>
            <a:ext cx="652839" cy="651762"/>
          </a:xfrm>
          <a:prstGeom prst="rect">
            <a:avLst/>
          </a:prstGeom>
        </p:spPr>
      </p:pic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03778" y="3010978"/>
            <a:ext cx="31475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Njmat Tutorial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70700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68" y="407396"/>
            <a:ext cx="4980046" cy="615766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14842" y="407396"/>
            <a:ext cx="964962" cy="6337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970530" y="407396"/>
            <a:ext cx="964962" cy="6337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013110" y="407396"/>
            <a:ext cx="964962" cy="6337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016881" y="407396"/>
            <a:ext cx="861304" cy="6337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916994" y="407396"/>
            <a:ext cx="711137" cy="6337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605667" y="3300286"/>
            <a:ext cx="15055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variable1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Need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featurization</a:t>
            </a:r>
          </a:p>
        </p:txBody>
      </p:sp>
      <p:sp>
        <p:nvSpPr>
          <p:cNvPr id="14" name="矩形 13"/>
          <p:cNvSpPr/>
          <p:nvPr/>
        </p:nvSpPr>
        <p:spPr>
          <a:xfrm>
            <a:off x="6829018" y="4290102"/>
            <a:ext cx="31954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Other</a:t>
            </a: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experimental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variables</a:t>
            </a:r>
          </a:p>
        </p:txBody>
      </p:sp>
      <p:sp>
        <p:nvSpPr>
          <p:cNvPr id="17" name="矩形 16"/>
          <p:cNvSpPr/>
          <p:nvPr/>
        </p:nvSpPr>
        <p:spPr>
          <a:xfrm>
            <a:off x="8860320" y="3167018"/>
            <a:ext cx="10823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Target: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Stability/</a:t>
            </a: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84157" y="1539815"/>
            <a:ext cx="430910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Variables: for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example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First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column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formula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Second column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formula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Third column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Smiles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….</a:t>
            </a: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Attention!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Column name ending with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Formula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Column name ending with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Smiles</a:t>
            </a: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Other columns: experimental variables (time/temperature or anything else you're interested in ).</a:t>
            </a: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The last column: your target</a:t>
            </a: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049933" y="4303396"/>
            <a:ext cx="2054444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Layer 1 Formula</a:t>
            </a:r>
          </a:p>
        </p:txBody>
      </p:sp>
      <p:sp>
        <p:nvSpPr>
          <p:cNvPr id="20" name="矩形 19"/>
          <p:cNvSpPr/>
          <p:nvPr/>
        </p:nvSpPr>
        <p:spPr>
          <a:xfrm>
            <a:off x="5305647" y="559796"/>
            <a:ext cx="594728" cy="31543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211066" y="531572"/>
            <a:ext cx="594728" cy="31543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232778" y="524613"/>
            <a:ext cx="594728" cy="3154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>
            <a:endCxn id="24" idx="2"/>
          </p:cNvCxnSpPr>
          <p:nvPr/>
        </p:nvCxnSpPr>
        <p:spPr>
          <a:xfrm flipV="1">
            <a:off x="3467843" y="840047"/>
            <a:ext cx="4062299" cy="3102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2249332" y="832631"/>
            <a:ext cx="2989977" cy="2712622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2603702" y="653287"/>
            <a:ext cx="3912781" cy="2868737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4455042" y="510987"/>
            <a:ext cx="4817520" cy="530667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3239723" y="653287"/>
            <a:ext cx="5128100" cy="433338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右箭头 14"/>
          <p:cNvSpPr/>
          <p:nvPr/>
        </p:nvSpPr>
        <p:spPr>
          <a:xfrm rot="19177662">
            <a:off x="7941130" y="557621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4764505" y="0"/>
            <a:ext cx="77742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Formula   </a:t>
            </a:r>
            <a:r>
              <a:rPr lang="en-US" altLang="zh-CN" sz="20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Formula</a:t>
            </a:r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Smiles    T, t, C   Output</a:t>
            </a:r>
          </a:p>
        </p:txBody>
      </p:sp>
      <p:sp>
        <p:nvSpPr>
          <p:cNvPr id="49" name="矩形 48"/>
          <p:cNvSpPr/>
          <p:nvPr/>
        </p:nvSpPr>
        <p:spPr>
          <a:xfrm>
            <a:off x="10024423" y="3581350"/>
            <a:ext cx="2019188" cy="318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0024423" y="3934758"/>
            <a:ext cx="2019188" cy="352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0034348" y="4324009"/>
            <a:ext cx="1997231" cy="3621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0049933" y="3942107"/>
            <a:ext cx="2054444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Layer 2 Formula</a:t>
            </a:r>
          </a:p>
        </p:txBody>
      </p:sp>
      <p:sp>
        <p:nvSpPr>
          <p:cNvPr id="53" name="矩形 52"/>
          <p:cNvSpPr/>
          <p:nvPr/>
        </p:nvSpPr>
        <p:spPr>
          <a:xfrm>
            <a:off x="10037531" y="3545253"/>
            <a:ext cx="2054444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Layer 3 Smiles</a:t>
            </a:r>
          </a:p>
        </p:txBody>
      </p:sp>
      <p:sp>
        <p:nvSpPr>
          <p:cNvPr id="54" name="矩形 53"/>
          <p:cNvSpPr/>
          <p:nvPr/>
        </p:nvSpPr>
        <p:spPr>
          <a:xfrm>
            <a:off x="10024423" y="309948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时间、温度、浓度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9F40F8A-E28D-9E79-8400-94FBADEF25DD}"/>
              </a:ext>
            </a:extLst>
          </p:cNvPr>
          <p:cNvSpPr/>
          <p:nvPr/>
        </p:nvSpPr>
        <p:spPr>
          <a:xfrm>
            <a:off x="5650579" y="4224501"/>
            <a:ext cx="15055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variable2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Need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featurization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49B7612-83FD-E0CB-BF7E-23CDC97C9BF4}"/>
              </a:ext>
            </a:extLst>
          </p:cNvPr>
          <p:cNvSpPr/>
          <p:nvPr/>
        </p:nvSpPr>
        <p:spPr>
          <a:xfrm>
            <a:off x="6696457" y="3272083"/>
            <a:ext cx="15055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variable3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Need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featurization</a:t>
            </a:r>
          </a:p>
        </p:txBody>
      </p:sp>
    </p:spTree>
    <p:extLst>
      <p:ext uri="{BB962C8B-B14F-4D97-AF65-F5344CB8AC3E}">
        <p14:creationId xmlns:p14="http://schemas.microsoft.com/office/powerpoint/2010/main" val="3741638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6" y="1592295"/>
            <a:ext cx="4886351" cy="309015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061595" y="3003441"/>
            <a:ext cx="30580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Automatically feature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generation</a:t>
            </a:r>
          </a:p>
        </p:txBody>
      </p:sp>
      <p:sp>
        <p:nvSpPr>
          <p:cNvPr id="9" name="下箭头 8"/>
          <p:cNvSpPr/>
          <p:nvPr/>
        </p:nvSpPr>
        <p:spPr>
          <a:xfrm>
            <a:off x="9781308" y="3082855"/>
            <a:ext cx="280287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66619" y="3277915"/>
            <a:ext cx="1071417" cy="241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941998" y="4863646"/>
            <a:ext cx="29399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Dataset for feature selection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train_test_dataset.csv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0" y="161782"/>
            <a:ext cx="1125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NJmatML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 Organic-inorganic featurization</a:t>
            </a:r>
            <a:r>
              <a:rPr lang="zh-CN" altLang="en-US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2in1</a:t>
            </a:r>
            <a:r>
              <a:rPr lang="zh-CN" altLang="en-US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sz="3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19636" y="3752722"/>
            <a:ext cx="5015186" cy="2971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56" y="5156034"/>
            <a:ext cx="2182991" cy="14058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r="36446"/>
          <a:stretch/>
        </p:blipFill>
        <p:spPr>
          <a:xfrm>
            <a:off x="7019637" y="3986307"/>
            <a:ext cx="4867564" cy="224958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905642" y="3009700"/>
            <a:ext cx="4155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Formula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Matminer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magpie descriptor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Smiles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RDKit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descriptors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633" y="6334"/>
            <a:ext cx="2267530" cy="280372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94414" y="863225"/>
            <a:ext cx="8870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train/test dataset after feature generation save path: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Custom folders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Descriptor generation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→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Hybrid inorganic organic (2in1)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→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train_test_dataset.csv</a:t>
            </a:r>
          </a:p>
        </p:txBody>
      </p:sp>
      <p:sp>
        <p:nvSpPr>
          <p:cNvPr id="17" name="矩形 16"/>
          <p:cNvSpPr/>
          <p:nvPr/>
        </p:nvSpPr>
        <p:spPr>
          <a:xfrm>
            <a:off x="8914570" y="6334"/>
            <a:ext cx="2507593" cy="2971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14">
            <a:extLst>
              <a:ext uri="{FF2B5EF4-FFF2-40B4-BE49-F238E27FC236}">
                <a16:creationId xmlns:a16="http://schemas.microsoft.com/office/drawing/2014/main" id="{7F026235-3593-9E61-3511-7A62F47717D8}"/>
              </a:ext>
            </a:extLst>
          </p:cNvPr>
          <p:cNvSpPr/>
          <p:nvPr/>
        </p:nvSpPr>
        <p:spPr>
          <a:xfrm rot="2980827">
            <a:off x="1925830" y="4050661"/>
            <a:ext cx="1481399" cy="443128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198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82" y="2424031"/>
            <a:ext cx="3246895" cy="163038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1882" y="928078"/>
            <a:ext cx="904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Button (Organic multiple column Smiles): Muti-column organic molecule Smiles</a:t>
            </a:r>
            <a:r>
              <a:rPr lang="zh-CN" altLang="en-US" sz="1600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RDKit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descriptors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247" y="2424031"/>
            <a:ext cx="3533093" cy="304338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503055" y="2964697"/>
            <a:ext cx="609600" cy="193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31273" y="2987572"/>
            <a:ext cx="1494267" cy="192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536" y="2424031"/>
            <a:ext cx="3246895" cy="163038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0677236" y="3142241"/>
            <a:ext cx="609600" cy="193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11882" y="1457509"/>
            <a:ext cx="63995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Descriptors: Organic Multiple column Smiles 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sz="16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Featurize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" name="下箭头 18"/>
          <p:cNvSpPr/>
          <p:nvPr/>
        </p:nvSpPr>
        <p:spPr>
          <a:xfrm rot="16200000">
            <a:off x="3790602" y="2971883"/>
            <a:ext cx="280287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 rot="16200000">
            <a:off x="8106165" y="2971883"/>
            <a:ext cx="280287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66545" y="152426"/>
            <a:ext cx="8750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Button for feature generation: organic </a:t>
            </a:r>
            <a:r>
              <a:rPr lang="en-US" altLang="zh-CN" sz="32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Smlies</a:t>
            </a:r>
            <a:endParaRPr lang="en-US" altLang="zh-CN" sz="3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7989" y="2610281"/>
            <a:ext cx="604123" cy="260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56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869074" y="6240509"/>
            <a:ext cx="2700266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918" y="0"/>
            <a:ext cx="8094720" cy="69727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81576" y="46180"/>
            <a:ext cx="3676075" cy="6677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650020" y="57368"/>
            <a:ext cx="3158836" cy="6666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836564" y="57368"/>
            <a:ext cx="840508" cy="6666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534900" y="3028890"/>
            <a:ext cx="30227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Variable 1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molecule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25278" y="3009616"/>
            <a:ext cx="25512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Variable (molecule B)</a:t>
            </a:r>
          </a:p>
        </p:txBody>
      </p:sp>
      <p:sp>
        <p:nvSpPr>
          <p:cNvPr id="12" name="矩形 11"/>
          <p:cNvSpPr/>
          <p:nvPr/>
        </p:nvSpPr>
        <p:spPr>
          <a:xfrm>
            <a:off x="10853214" y="3012287"/>
            <a:ext cx="11194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Target: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Stability/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Efficiency, etc.</a:t>
            </a:r>
          </a:p>
        </p:txBody>
      </p:sp>
      <p:sp>
        <p:nvSpPr>
          <p:cNvPr id="14" name="矩形 13"/>
          <p:cNvSpPr/>
          <p:nvPr/>
        </p:nvSpPr>
        <p:spPr>
          <a:xfrm>
            <a:off x="4666674" y="57368"/>
            <a:ext cx="341745" cy="164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409413" y="46180"/>
            <a:ext cx="341745" cy="164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362792"/>
            <a:ext cx="2631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CSV template for user</a:t>
            </a:r>
          </a:p>
        </p:txBody>
      </p:sp>
      <p:sp>
        <p:nvSpPr>
          <p:cNvPr id="17" name="矩形 16"/>
          <p:cNvSpPr/>
          <p:nvPr/>
        </p:nvSpPr>
        <p:spPr>
          <a:xfrm>
            <a:off x="-88651" y="955260"/>
            <a:ext cx="556133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Dataset after featurization 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√</a:t>
            </a:r>
            <a:endParaRPr lang="en-US" altLang="zh-CN" sz="20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Dataset including Smiles or formula 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√</a:t>
            </a:r>
            <a:endParaRPr lang="en-US" altLang="zh-CN" sz="20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Attention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！：</a:t>
            </a:r>
            <a:endParaRPr lang="en-US" altLang="zh-CN" sz="20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Column name ending with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Smiles 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or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Formula</a:t>
            </a:r>
          </a:p>
        </p:txBody>
      </p:sp>
    </p:spTree>
    <p:extLst>
      <p:ext uri="{BB962C8B-B14F-4D97-AF65-F5344CB8AC3E}">
        <p14:creationId xmlns:p14="http://schemas.microsoft.com/office/powerpoint/2010/main" val="3167933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09" y="1829984"/>
            <a:ext cx="5667555" cy="26034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516373" y="3275620"/>
            <a:ext cx="20649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Smiles: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Featurization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902" y="3895820"/>
            <a:ext cx="4906920" cy="25204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535" y="123877"/>
            <a:ext cx="3321654" cy="2861250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9781308" y="3082855"/>
            <a:ext cx="280287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66619" y="3277915"/>
            <a:ext cx="1071417" cy="241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867235" y="5156034"/>
            <a:ext cx="31524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Open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train_test_dataset.csv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Test and train dataset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(For subsequent feature selection)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74677" y="138133"/>
            <a:ext cx="1125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NJmatML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 Feature generation (Inorganic)</a:t>
            </a:r>
            <a:endParaRPr lang="en-US" sz="3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19636" y="3752722"/>
            <a:ext cx="5015186" cy="2971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326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23" y="105083"/>
            <a:ext cx="12180077" cy="7056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Smiles: can be consulted from websites (e.g.,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Pubchem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180" y="802670"/>
            <a:ext cx="5510809" cy="28740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062" y="4382272"/>
            <a:ext cx="8954750" cy="21529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47266" y="240780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Pubchem</a:t>
            </a:r>
            <a:endParaRPr lang="en-US" altLang="zh-CN" sz="20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81382" y="5403273"/>
            <a:ext cx="1163782" cy="267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241963" y="1592762"/>
            <a:ext cx="1810328" cy="267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54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5580" y="97070"/>
            <a:ext cx="8718420" cy="7056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2.3Other button for featurization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68" y="1447437"/>
            <a:ext cx="8580071" cy="32859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525930" y="3026633"/>
            <a:ext cx="3173120" cy="290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525930" y="3347466"/>
            <a:ext cx="3173120" cy="352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525930" y="3771130"/>
            <a:ext cx="3173120" cy="352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367581" y="3026633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Uniseriate Smiles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RDKit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descriptors generation</a:t>
            </a:r>
          </a:p>
        </p:txBody>
      </p:sp>
      <p:sp>
        <p:nvSpPr>
          <p:cNvPr id="19" name="矩形 18"/>
          <p:cNvSpPr/>
          <p:nvPr/>
        </p:nvSpPr>
        <p:spPr>
          <a:xfrm>
            <a:off x="6367581" y="3395965"/>
            <a:ext cx="485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Uniseriate Formula</a:t>
            </a:r>
            <a:r>
              <a:rPr lang="zh-CN" altLang="en-US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One hot of periodic table</a:t>
            </a:r>
          </a:p>
        </p:txBody>
      </p:sp>
      <p:sp>
        <p:nvSpPr>
          <p:cNvPr id="20" name="矩形 19"/>
          <p:cNvSpPr/>
          <p:nvPr/>
        </p:nvSpPr>
        <p:spPr>
          <a:xfrm>
            <a:off x="6367580" y="3777098"/>
            <a:ext cx="5455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Uniseriate Formula </a:t>
            </a:r>
            <a:r>
              <a:rPr lang="zh-CN" altLang="en-US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magpie descriptors generation</a:t>
            </a:r>
          </a:p>
        </p:txBody>
      </p:sp>
      <p:sp>
        <p:nvSpPr>
          <p:cNvPr id="21" name="矩形 20"/>
          <p:cNvSpPr/>
          <p:nvPr/>
        </p:nvSpPr>
        <p:spPr>
          <a:xfrm>
            <a:off x="2584696" y="2322875"/>
            <a:ext cx="3173120" cy="2907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938365" y="226649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推荐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584696" y="2684600"/>
            <a:ext cx="3173120" cy="2907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444408" y="3024094"/>
            <a:ext cx="3429447" cy="12658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7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5579" y="97070"/>
            <a:ext cx="10972523" cy="7056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2.3Other button for 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featurization:one-hot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41153"/>
          <a:stretch/>
        </p:blipFill>
        <p:spPr>
          <a:xfrm>
            <a:off x="616689" y="3712266"/>
            <a:ext cx="10696354" cy="145107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/>
          <a:srcRect l="40400" t="-3664" r="-182" b="3664"/>
          <a:stretch/>
        </p:blipFill>
        <p:spPr>
          <a:xfrm>
            <a:off x="531629" y="5284463"/>
            <a:ext cx="10866474" cy="14510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8902"/>
          <a:stretch/>
        </p:blipFill>
        <p:spPr>
          <a:xfrm>
            <a:off x="2700704" y="803283"/>
            <a:ext cx="4465640" cy="2005216"/>
          </a:xfrm>
          <a:prstGeom prst="rect">
            <a:avLst/>
          </a:prstGeom>
        </p:spPr>
      </p:pic>
      <p:sp>
        <p:nvSpPr>
          <p:cNvPr id="18" name="下箭头 17"/>
          <p:cNvSpPr/>
          <p:nvPr/>
        </p:nvSpPr>
        <p:spPr>
          <a:xfrm>
            <a:off x="5358164" y="3030701"/>
            <a:ext cx="280287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317063" y="3701634"/>
            <a:ext cx="499486" cy="246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246121" y="2531713"/>
            <a:ext cx="784660" cy="283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679844" y="5299406"/>
            <a:ext cx="391885" cy="265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429104" y="4697713"/>
            <a:ext cx="642625" cy="278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698544" y="6314400"/>
            <a:ext cx="642625" cy="278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781033" y="1647941"/>
            <a:ext cx="19011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TiO</a:t>
            </a:r>
            <a:r>
              <a:rPr lang="en-US" altLang="zh-CN" b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O:   0.666666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</a:p>
          <a:p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Ti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  0.333333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Ti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5341169" y="2531713"/>
            <a:ext cx="1480369" cy="3782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5122643" y="2071335"/>
            <a:ext cx="1658390" cy="2645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110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626520" y="2819005"/>
            <a:ext cx="8399443" cy="7056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 Dataset import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999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3.1Dataset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import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13" y="2450680"/>
            <a:ext cx="4610743" cy="14861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3759" y="1126946"/>
            <a:ext cx="1070485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Choose “train_test_dataset.csv”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 example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Custmo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folders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Descriptor generation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→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Hybrid inorganic organic (2in1)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→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train_test_dataset.csv</a:t>
            </a:r>
          </a:p>
          <a:p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Better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descriptor of domain knowledge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customized)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117" y="2469929"/>
            <a:ext cx="4610743" cy="148610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56349" y="2835598"/>
            <a:ext cx="3726013" cy="212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705102" y="3076774"/>
            <a:ext cx="927458" cy="194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022" y="4117939"/>
            <a:ext cx="4265396" cy="2513261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>
          <a:xfrm>
            <a:off x="5666444" y="3386038"/>
            <a:ext cx="280287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2900" y="4838913"/>
            <a:ext cx="27851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 visualization</a:t>
            </a: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before feature selection</a:t>
            </a:r>
            <a:endParaRPr lang="en-US" altLang="zh-CN" sz="2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右箭头 14"/>
          <p:cNvSpPr/>
          <p:nvPr/>
        </p:nvSpPr>
        <p:spPr>
          <a:xfrm rot="19177662">
            <a:off x="3656725" y="3156227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4"/>
          <p:cNvSpPr/>
          <p:nvPr/>
        </p:nvSpPr>
        <p:spPr>
          <a:xfrm rot="19177662">
            <a:off x="9383708" y="3536050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652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274" y="128628"/>
            <a:ext cx="1125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NJmatML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 Machine learning software</a:t>
            </a:r>
            <a:endParaRPr lang="en-US" sz="3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fld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93607" y="734320"/>
            <a:ext cx="11221720" cy="0"/>
          </a:xfrm>
          <a:prstGeom prst="line">
            <a:avLst/>
          </a:prstGeom>
          <a:ln w="76200" cmpd="sng">
            <a:gradFill flip="none" rotWithShape="1">
              <a:gsLst>
                <a:gs pos="93578">
                  <a:schemeClr val="bg1"/>
                </a:gs>
                <a:gs pos="0">
                  <a:schemeClr val="bg1">
                    <a:lumMod val="75000"/>
                  </a:schemeClr>
                </a:gs>
                <a:gs pos="2300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</a:schemeClr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677626" y="635348"/>
            <a:ext cx="4511404" cy="3713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pip install </a:t>
            </a:r>
            <a:r>
              <a:rPr lang="en-US" altLang="zh-CN" sz="1600" dirty="0" err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NJmatML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https://pypi.org/project/NJmatML/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publicly available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User-friendly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Function</a:t>
            </a:r>
            <a:r>
              <a:rPr lang="zh-CN" altLang="en-US" sz="14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4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 import and visualization/ learning modeling, feature generation (organic and inorganic), feature analysis (importance ranking), feature selection, accuracy calculation, genetic algorithms, prediction, SHAP analysis,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Instructions</a:t>
            </a:r>
            <a:r>
              <a:rPr lang="zh-CN" alt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8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https://github.com/Zhang-NJ-Lab/NJmatML/blob/main/2022-11-21/NJmatML-2022-11-21.ipynbynb</a:t>
            </a:r>
            <a:endParaRPr lang="en-US" altLang="zh-CN" sz="11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930" y="1118960"/>
            <a:ext cx="2612572" cy="112863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637695" y="4127190"/>
            <a:ext cx="65772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NJmatML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windows version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下载地址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 https://figshare.com/articles/software/NJmatML/24607893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doi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 https://doi.org/10.6084/m9.figshare.24607893.v1.exe</a:t>
            </a:r>
          </a:p>
        </p:txBody>
      </p:sp>
      <p:sp>
        <p:nvSpPr>
          <p:cNvPr id="12" name="矩形 11"/>
          <p:cNvSpPr/>
          <p:nvPr/>
        </p:nvSpPr>
        <p:spPr>
          <a:xfrm>
            <a:off x="5637694" y="5261546"/>
            <a:ext cx="5222520" cy="11560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Web version, machine learning model construction, demo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https://patrick007.shinyapps.io/zllab_ofi_ml/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publicly available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212312" y="3016953"/>
            <a:ext cx="4032160" cy="1887126"/>
            <a:chOff x="1264318" y="2903422"/>
            <a:chExt cx="4032160" cy="188712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5"/>
            <a:srcRect l="11296" t="23984" r="67471" b="19556"/>
            <a:stretch/>
          </p:blipFill>
          <p:spPr>
            <a:xfrm>
              <a:off x="1264318" y="2903422"/>
              <a:ext cx="2523398" cy="1887126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9844" y="3313515"/>
              <a:ext cx="1020440" cy="111967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819" y="2903422"/>
              <a:ext cx="1309659" cy="1832163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1" y="5496040"/>
            <a:ext cx="5017926" cy="57819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68715" y="1023845"/>
            <a:ext cx="1502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version</a:t>
            </a:r>
          </a:p>
        </p:txBody>
      </p:sp>
      <p:sp>
        <p:nvSpPr>
          <p:cNvPr id="19" name="矩形 18"/>
          <p:cNvSpPr/>
          <p:nvPr/>
        </p:nvSpPr>
        <p:spPr>
          <a:xfrm>
            <a:off x="268715" y="2573230"/>
            <a:ext cx="16925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Windows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version</a:t>
            </a:r>
          </a:p>
        </p:txBody>
      </p:sp>
      <p:sp>
        <p:nvSpPr>
          <p:cNvPr id="20" name="矩形 19"/>
          <p:cNvSpPr/>
          <p:nvPr/>
        </p:nvSpPr>
        <p:spPr>
          <a:xfrm>
            <a:off x="268714" y="5091557"/>
            <a:ext cx="1274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Web version</a:t>
            </a:r>
          </a:p>
        </p:txBody>
      </p:sp>
      <p:sp>
        <p:nvSpPr>
          <p:cNvPr id="21" name="矩形 20"/>
          <p:cNvSpPr/>
          <p:nvPr/>
        </p:nvSpPr>
        <p:spPr>
          <a:xfrm>
            <a:off x="3202315" y="6339679"/>
            <a:ext cx="7388647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Experimental data</a:t>
            </a:r>
            <a:r>
              <a:rPr lang="zh-CN" altLang="en-US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csv</a:t>
            </a:r>
            <a:r>
              <a:rPr lang="zh-CN" altLang="en-US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Material prediction and validation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5494938" y="6669172"/>
            <a:ext cx="611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342118" y="6322242"/>
            <a:ext cx="992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NJmatML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68715" y="1026695"/>
            <a:ext cx="5073403" cy="1421844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68714" y="2597282"/>
            <a:ext cx="5073404" cy="2251834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68714" y="5075270"/>
            <a:ext cx="5073404" cy="1172181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5508354" y="1193122"/>
            <a:ext cx="160151" cy="2509484"/>
          </a:xfrm>
          <a:prstGeom prst="leftBrace">
            <a:avLst>
              <a:gd name="adj1" fmla="val 120092"/>
              <a:gd name="adj2" fmla="val 49164"/>
            </a:avLst>
          </a:prstGeom>
          <a:ln w="19050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左大括号 26"/>
          <p:cNvSpPr/>
          <p:nvPr/>
        </p:nvSpPr>
        <p:spPr>
          <a:xfrm>
            <a:off x="5481348" y="4216130"/>
            <a:ext cx="133759" cy="1020645"/>
          </a:xfrm>
          <a:prstGeom prst="leftBrace">
            <a:avLst>
              <a:gd name="adj1" fmla="val 120092"/>
              <a:gd name="adj2" fmla="val 48357"/>
            </a:avLst>
          </a:prstGeom>
          <a:ln w="19050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左大括号 27"/>
          <p:cNvSpPr/>
          <p:nvPr/>
        </p:nvSpPr>
        <p:spPr>
          <a:xfrm>
            <a:off x="5470105" y="5338684"/>
            <a:ext cx="125037" cy="1020645"/>
          </a:xfrm>
          <a:prstGeom prst="leftBrace">
            <a:avLst>
              <a:gd name="adj1" fmla="val 120092"/>
              <a:gd name="adj2" fmla="val 48357"/>
            </a:avLst>
          </a:prstGeom>
          <a:ln w="19050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744" y="1081377"/>
            <a:ext cx="2073228" cy="2821298"/>
          </a:xfrm>
          <a:prstGeom prst="rect">
            <a:avLst/>
          </a:prstGeom>
        </p:spPr>
      </p:pic>
      <p:sp>
        <p:nvSpPr>
          <p:cNvPr id="30" name="右箭头 14"/>
          <p:cNvSpPr/>
          <p:nvPr/>
        </p:nvSpPr>
        <p:spPr>
          <a:xfrm rot="19177662">
            <a:off x="-98714" y="3147454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638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3.2Heatmap after data import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2" y="2414556"/>
            <a:ext cx="4610743" cy="148610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03036" y="2973831"/>
            <a:ext cx="1115183" cy="261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 rot="16200000">
            <a:off x="5448669" y="2847108"/>
            <a:ext cx="268406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77622" y="2526015"/>
            <a:ext cx="591959" cy="238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028" y="702102"/>
            <a:ext cx="5251217" cy="603934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407389" y="4192277"/>
            <a:ext cx="17299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Heat Map</a:t>
            </a:r>
          </a:p>
        </p:txBody>
      </p:sp>
      <p:sp>
        <p:nvSpPr>
          <p:cNvPr id="17" name="右箭头 14"/>
          <p:cNvSpPr/>
          <p:nvPr/>
        </p:nvSpPr>
        <p:spPr>
          <a:xfrm rot="19177662">
            <a:off x="-61116" y="3420848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091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030018" y="2819005"/>
            <a:ext cx="5209675" cy="70560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Preprocessing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187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4.1 Preprocessing: RFE feature selection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076" y="1146288"/>
            <a:ext cx="4971294" cy="25857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1273" y="1571590"/>
            <a:ext cx="3091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Feature selection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RFE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Recursive feature elimination</a:t>
            </a:r>
          </a:p>
        </p:txBody>
      </p:sp>
      <p:sp>
        <p:nvSpPr>
          <p:cNvPr id="8" name="矩形 7"/>
          <p:cNvSpPr/>
          <p:nvPr/>
        </p:nvSpPr>
        <p:spPr>
          <a:xfrm>
            <a:off x="4327695" y="1571590"/>
            <a:ext cx="1711597" cy="257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42365" y="2310553"/>
            <a:ext cx="2317654" cy="372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656" y="3847046"/>
            <a:ext cx="5163271" cy="2838846"/>
          </a:xfrm>
          <a:prstGeom prst="rect">
            <a:avLst/>
          </a:prstGeom>
        </p:spPr>
      </p:pic>
      <p:sp>
        <p:nvSpPr>
          <p:cNvPr id="11" name="下箭头 10"/>
          <p:cNvSpPr/>
          <p:nvPr/>
        </p:nvSpPr>
        <p:spPr>
          <a:xfrm>
            <a:off x="5759004" y="3500301"/>
            <a:ext cx="280287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168207" y="4988925"/>
            <a:ext cx="860993" cy="476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06846" y="4039442"/>
            <a:ext cx="27260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Enter the number of features you want to keep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Such as 13 </a:t>
            </a:r>
          </a:p>
        </p:txBody>
      </p:sp>
      <p:sp>
        <p:nvSpPr>
          <p:cNvPr id="14" name="右箭头 14"/>
          <p:cNvSpPr/>
          <p:nvPr/>
        </p:nvSpPr>
        <p:spPr>
          <a:xfrm rot="19177662">
            <a:off x="3753804" y="2702397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304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Preprocessing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397" y="349699"/>
            <a:ext cx="4372585" cy="23625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646" y="3559795"/>
            <a:ext cx="8499936" cy="30714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49133" y="748086"/>
            <a:ext cx="92394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Dataset after feature selection: data_rfe.csv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Custom folder → </a:t>
            </a:r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Proprocessing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→</a:t>
            </a:r>
          </a:p>
          <a:p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Rfe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feature selection → data_rfe.csv</a:t>
            </a: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The subsequent machine learning process base on this dataset</a:t>
            </a: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If you set 13 in the dialog box, the features in the automatically generated data_rfe.csv are 13 columns, and the left and right columns output data</a:t>
            </a: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下箭头 13"/>
          <p:cNvSpPr/>
          <p:nvPr/>
        </p:nvSpPr>
        <p:spPr>
          <a:xfrm>
            <a:off x="7045545" y="2259257"/>
            <a:ext cx="280287" cy="148268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515645" y="3555825"/>
            <a:ext cx="7490131" cy="3174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005776" y="3555824"/>
            <a:ext cx="765545" cy="3174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238126" y="3185041"/>
            <a:ext cx="2204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Feature (input) </a:t>
            </a:r>
          </a:p>
        </p:txBody>
      </p:sp>
      <p:sp>
        <p:nvSpPr>
          <p:cNvPr id="18" name="矩形 17"/>
          <p:cNvSpPr/>
          <p:nvPr/>
        </p:nvSpPr>
        <p:spPr>
          <a:xfrm>
            <a:off x="8670215" y="3149686"/>
            <a:ext cx="1925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Target(output)</a:t>
            </a:r>
          </a:p>
        </p:txBody>
      </p:sp>
    </p:spTree>
    <p:extLst>
      <p:ext uri="{BB962C8B-B14F-4D97-AF65-F5344CB8AC3E}">
        <p14:creationId xmlns:p14="http://schemas.microsoft.com/office/powerpoint/2010/main" val="3764821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4.1 Preprocessing: Feature after feature selection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02" y="1196074"/>
            <a:ext cx="9843006" cy="500842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07571" y="2907240"/>
            <a:ext cx="2864969" cy="1526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84087" y="4949805"/>
            <a:ext cx="4683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Dataset after feature selection: data_rfe.csv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右箭头 14"/>
          <p:cNvSpPr/>
          <p:nvPr/>
        </p:nvSpPr>
        <p:spPr>
          <a:xfrm rot="19177662">
            <a:off x="152731" y="4776956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4"/>
          <p:cNvSpPr/>
          <p:nvPr/>
        </p:nvSpPr>
        <p:spPr>
          <a:xfrm rot="19177662">
            <a:off x="3331865" y="5502434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84086" y="4876455"/>
            <a:ext cx="4439027" cy="5355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88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4.2 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Preprocessing→Heatmap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after feature selection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" r="932" b="2824"/>
          <a:stretch/>
        </p:blipFill>
        <p:spPr>
          <a:xfrm>
            <a:off x="6411432" y="1134751"/>
            <a:ext cx="5235136" cy="50494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79" y="3108892"/>
            <a:ext cx="4182059" cy="1247949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 rot="16200000">
            <a:off x="5306082" y="3571385"/>
            <a:ext cx="268406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877162" y="3747682"/>
            <a:ext cx="1095952" cy="268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37998" y="3811479"/>
            <a:ext cx="1492821" cy="195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87079" y="3108892"/>
            <a:ext cx="1095952" cy="268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257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4.2 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Preprocessing→pairplot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after feature selection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56" y="802670"/>
            <a:ext cx="6050205" cy="61226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79" y="3108892"/>
            <a:ext cx="4182059" cy="1247949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 rot="16200000">
            <a:off x="4995756" y="3571384"/>
            <a:ext cx="268406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922608" y="3982390"/>
            <a:ext cx="1095952" cy="268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37998" y="3811479"/>
            <a:ext cx="1492821" cy="195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87079" y="3108892"/>
            <a:ext cx="1095952" cy="268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382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4.3.1 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Preprocessing→Feature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importance ranking before feature selection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16256"/>
          <a:stretch/>
        </p:blipFill>
        <p:spPr>
          <a:xfrm>
            <a:off x="2669049" y="1179639"/>
            <a:ext cx="5201376" cy="1404073"/>
          </a:xfrm>
          <a:prstGeom prst="rect">
            <a:avLst/>
          </a:prstGeom>
        </p:spPr>
      </p:pic>
      <p:sp>
        <p:nvSpPr>
          <p:cNvPr id="10" name="下箭头 9"/>
          <p:cNvSpPr/>
          <p:nvPr/>
        </p:nvSpPr>
        <p:spPr>
          <a:xfrm rot="3526647">
            <a:off x="4551708" y="2118472"/>
            <a:ext cx="280287" cy="1463337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34" y="3211033"/>
            <a:ext cx="3601857" cy="32810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784" y="3015497"/>
            <a:ext cx="4400504" cy="34765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>
          <a:xfrm rot="16200000">
            <a:off x="5195156" y="3829241"/>
            <a:ext cx="268406" cy="2313009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164670" y="2614938"/>
            <a:ext cx="4079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Feature importance ranking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Pearson)</a:t>
            </a:r>
          </a:p>
        </p:txBody>
      </p:sp>
      <p:sp>
        <p:nvSpPr>
          <p:cNvPr id="15" name="矩形 14"/>
          <p:cNvSpPr/>
          <p:nvPr/>
        </p:nvSpPr>
        <p:spPr>
          <a:xfrm>
            <a:off x="7897136" y="6501340"/>
            <a:ext cx="2585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Shap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is more convincing</a:t>
            </a:r>
          </a:p>
        </p:txBody>
      </p:sp>
      <p:sp>
        <p:nvSpPr>
          <p:cNvPr id="16" name="矩形 15"/>
          <p:cNvSpPr/>
          <p:nvPr/>
        </p:nvSpPr>
        <p:spPr>
          <a:xfrm>
            <a:off x="5362743" y="2082618"/>
            <a:ext cx="2282065" cy="268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852479" y="2082618"/>
            <a:ext cx="2282065" cy="268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33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4734" y="92579"/>
            <a:ext cx="10970280" cy="7056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4.3.2 Preprocessing → Feature importance ranking after feature selection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16256"/>
          <a:stretch/>
        </p:blipFill>
        <p:spPr>
          <a:xfrm>
            <a:off x="2669049" y="1179639"/>
            <a:ext cx="5201376" cy="1404073"/>
          </a:xfrm>
          <a:prstGeom prst="rect">
            <a:avLst/>
          </a:prstGeom>
        </p:spPr>
      </p:pic>
      <p:sp>
        <p:nvSpPr>
          <p:cNvPr id="10" name="下箭头 9"/>
          <p:cNvSpPr/>
          <p:nvPr/>
        </p:nvSpPr>
        <p:spPr>
          <a:xfrm rot="3526647">
            <a:off x="4551708" y="2118472"/>
            <a:ext cx="280287" cy="1463337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34" y="3211033"/>
            <a:ext cx="3601857" cy="3281020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>
          <a:xfrm rot="16200000">
            <a:off x="4706059" y="4318339"/>
            <a:ext cx="268406" cy="133481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797041" y="2664425"/>
            <a:ext cx="6269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Feature importance ranking after feature selection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Pearson)</a:t>
            </a:r>
          </a:p>
        </p:txBody>
      </p:sp>
      <p:sp>
        <p:nvSpPr>
          <p:cNvPr id="15" name="矩形 14"/>
          <p:cNvSpPr/>
          <p:nvPr/>
        </p:nvSpPr>
        <p:spPr>
          <a:xfrm>
            <a:off x="7897136" y="6501340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Shap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排名更被接受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90191" y="2327167"/>
            <a:ext cx="2282065" cy="268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720" y="3136537"/>
            <a:ext cx="5557012" cy="323863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910720" y="3055824"/>
            <a:ext cx="5689401" cy="343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537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491162" y="2723400"/>
            <a:ext cx="5209675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 Machine learning model construction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232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274" y="128628"/>
            <a:ext cx="1125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NJmatML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 Machine learning software</a:t>
            </a:r>
            <a:endParaRPr lang="en-US" sz="3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57020" y="838093"/>
            <a:ext cx="11221720" cy="0"/>
          </a:xfrm>
          <a:prstGeom prst="line">
            <a:avLst/>
          </a:prstGeom>
          <a:ln w="76200" cmpd="sng">
            <a:gradFill flip="none" rotWithShape="1">
              <a:gsLst>
                <a:gs pos="93578">
                  <a:schemeClr val="bg1"/>
                </a:gs>
                <a:gs pos="0">
                  <a:schemeClr val="bg1">
                    <a:lumMod val="75000"/>
                  </a:schemeClr>
                </a:gs>
                <a:gs pos="2300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</a:schemeClr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8" y="1879825"/>
            <a:ext cx="5263670" cy="391639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/>
          <a:srcRect l="10847" t="2427" r="59174" b="82178"/>
          <a:stretch/>
        </p:blipFill>
        <p:spPr>
          <a:xfrm>
            <a:off x="8342191" y="1062492"/>
            <a:ext cx="2909675" cy="107181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5"/>
          <a:srcRect l="21946" t="26939" r="41632" b="22455"/>
          <a:stretch/>
        </p:blipFill>
        <p:spPr>
          <a:xfrm>
            <a:off x="9775560" y="4674248"/>
            <a:ext cx="2199261" cy="69855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5379" y="5611543"/>
            <a:ext cx="2199261" cy="100537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7"/>
          <a:srcRect l="8546"/>
          <a:stretch/>
        </p:blipFill>
        <p:spPr>
          <a:xfrm>
            <a:off x="7496477" y="2539247"/>
            <a:ext cx="1923692" cy="78396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8"/>
          <a:srcRect l="6486" t="20651"/>
          <a:stretch/>
        </p:blipFill>
        <p:spPr>
          <a:xfrm>
            <a:off x="9590583" y="2573041"/>
            <a:ext cx="2369529" cy="70225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9"/>
          <a:srcRect l="23684"/>
          <a:stretch/>
        </p:blipFill>
        <p:spPr>
          <a:xfrm>
            <a:off x="8252765" y="3377295"/>
            <a:ext cx="2794959" cy="92117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258988" y="1427156"/>
            <a:ext cx="22203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NJmatML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mainwindoe</a:t>
            </a:r>
            <a:endParaRPr lang="en-US" altLang="zh-CN" sz="16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635512" y="1213176"/>
            <a:ext cx="1503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Dataset import</a:t>
            </a:r>
          </a:p>
        </p:txBody>
      </p:sp>
      <p:sp>
        <p:nvSpPr>
          <p:cNvPr id="37" name="矩形 36"/>
          <p:cNvSpPr/>
          <p:nvPr/>
        </p:nvSpPr>
        <p:spPr>
          <a:xfrm>
            <a:off x="5485400" y="2466992"/>
            <a:ext cx="2058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Feature generation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35512" y="3672642"/>
            <a:ext cx="16717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Feature selection</a:t>
            </a:r>
          </a:p>
        </p:txBody>
      </p:sp>
      <p:sp>
        <p:nvSpPr>
          <p:cNvPr id="39" name="矩形 38"/>
          <p:cNvSpPr/>
          <p:nvPr/>
        </p:nvSpPr>
        <p:spPr>
          <a:xfrm>
            <a:off x="5654104" y="4788029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Machine learning </a:t>
            </a: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41" name="矩形 40"/>
          <p:cNvSpPr/>
          <p:nvPr/>
        </p:nvSpPr>
        <p:spPr>
          <a:xfrm>
            <a:off x="5738104" y="6072931"/>
            <a:ext cx="12670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Visual space</a:t>
            </a: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prediction</a:t>
            </a: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6445990" y="1650023"/>
            <a:ext cx="0" cy="5511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6452269" y="3002188"/>
            <a:ext cx="0" cy="5511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6448821" y="4139168"/>
            <a:ext cx="0" cy="5511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6441924" y="5404073"/>
            <a:ext cx="0" cy="5511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327836" y="2142787"/>
            <a:ext cx="2356998" cy="307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7461652" y="1004421"/>
            <a:ext cx="4576284" cy="106080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圆角矩形 50"/>
          <p:cNvSpPr/>
          <p:nvPr/>
        </p:nvSpPr>
        <p:spPr>
          <a:xfrm>
            <a:off x="7440183" y="2240553"/>
            <a:ext cx="4670754" cy="108488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7440183" y="3470329"/>
            <a:ext cx="4670754" cy="86657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7461652" y="4432683"/>
            <a:ext cx="4670754" cy="98010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7461652" y="5548931"/>
            <a:ext cx="4670754" cy="114902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7486749" y="2226523"/>
            <a:ext cx="4151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Organic(</a:t>
            </a:r>
            <a:r>
              <a:rPr lang="en-US" altLang="zh-CN" sz="1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RDKit</a:t>
            </a: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Inorganic</a:t>
            </a:r>
            <a:r>
              <a:rPr lang="zh-CN" altLang="en-US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Matminer</a:t>
            </a: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6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486749" y="4351119"/>
            <a:ext cx="49006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Random forest/</a:t>
            </a:r>
            <a:r>
              <a:rPr lang="en-US" altLang="zh-CN" sz="1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XGBoost</a:t>
            </a: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/Neural network/</a:t>
            </a:r>
            <a:r>
              <a:rPr lang="en-US" altLang="zh-CN" sz="1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Adaboost</a:t>
            </a: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etc.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Regression/</a:t>
            </a:r>
            <a:r>
              <a:rPr lang="en-US" altLang="zh-CN" sz="1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classfication</a:t>
            </a:r>
            <a:endParaRPr lang="en-US" altLang="zh-CN" sz="16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Genetic/Shapley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Adjustable parameters</a:t>
            </a:r>
          </a:p>
        </p:txBody>
      </p:sp>
      <p:sp>
        <p:nvSpPr>
          <p:cNvPr id="57" name="矩形 56"/>
          <p:cNvSpPr/>
          <p:nvPr/>
        </p:nvSpPr>
        <p:spPr>
          <a:xfrm>
            <a:off x="736248" y="2713241"/>
            <a:ext cx="4312282" cy="2455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1838572" y="3838021"/>
            <a:ext cx="2869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 generation(csv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figure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6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890823" y="2127256"/>
            <a:ext cx="15263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Button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clicking</a:t>
            </a:r>
          </a:p>
        </p:txBody>
      </p:sp>
      <p:sp>
        <p:nvSpPr>
          <p:cNvPr id="40" name="右箭头 14"/>
          <p:cNvSpPr/>
          <p:nvPr/>
        </p:nvSpPr>
        <p:spPr>
          <a:xfrm rot="19177662">
            <a:off x="6710905" y="4890050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箭头 14"/>
          <p:cNvSpPr/>
          <p:nvPr/>
        </p:nvSpPr>
        <p:spPr>
          <a:xfrm rot="19177662">
            <a:off x="6728437" y="2667889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5867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5.1 Machine learning model construction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4" y="1779715"/>
            <a:ext cx="4977055" cy="4455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44755" y="2289575"/>
            <a:ext cx="1633572" cy="3324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55781" y="2289575"/>
            <a:ext cx="1214543" cy="400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876" y="1967021"/>
            <a:ext cx="1214543" cy="310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586" y="1958178"/>
            <a:ext cx="4129393" cy="19014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411821" y="2289575"/>
            <a:ext cx="1275158" cy="1474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957864" y="2449065"/>
            <a:ext cx="1186136" cy="400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557586" y="1877268"/>
            <a:ext cx="1186136" cy="400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39126" y="1158042"/>
            <a:ext cx="4402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Machine learning 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Regression</a:t>
            </a:r>
            <a:r>
              <a:rPr lang="zh-CN" altLang="en-US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task</a:t>
            </a:r>
          </a:p>
        </p:txBody>
      </p:sp>
      <p:sp>
        <p:nvSpPr>
          <p:cNvPr id="18" name="右箭头 14"/>
          <p:cNvSpPr/>
          <p:nvPr/>
        </p:nvSpPr>
        <p:spPr>
          <a:xfrm rot="19177662">
            <a:off x="7112964" y="2987359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4"/>
          <p:cNvSpPr/>
          <p:nvPr/>
        </p:nvSpPr>
        <p:spPr>
          <a:xfrm rot="19177662">
            <a:off x="1013720" y="2953276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73DABFC-4DF6-9859-BFAC-DE9E7BF43DF4}"/>
              </a:ext>
            </a:extLst>
          </p:cNvPr>
          <p:cNvSpPr/>
          <p:nvPr/>
        </p:nvSpPr>
        <p:spPr>
          <a:xfrm>
            <a:off x="6349560" y="1235876"/>
            <a:ext cx="48638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Machine learning 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Classification</a:t>
            </a:r>
            <a:r>
              <a:rPr lang="zh-CN" altLang="en-US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1310611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5.2 Machine learning: hyperparameters setting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independent dialog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6" name="矩形 15"/>
          <p:cNvSpPr/>
          <p:nvPr/>
        </p:nvSpPr>
        <p:spPr>
          <a:xfrm>
            <a:off x="420524" y="961736"/>
            <a:ext cx="4724370" cy="369332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none">
            <a:spAutoFit/>
          </a:bodyPr>
          <a:lstStyle/>
          <a:p>
            <a:r>
              <a:rPr lang="en-US" altLang="zh-CN" b="1" u="sng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e.g.</a:t>
            </a:r>
            <a:r>
              <a:rPr lang="zh-CN" altLang="en-US" b="1" u="sng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u="sng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XGBoos</a:t>
            </a:r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hyperparameter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customizable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19" y="1490134"/>
            <a:ext cx="4477892" cy="514106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327" y="1490134"/>
            <a:ext cx="4539973" cy="5234868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479610" y="3096036"/>
            <a:ext cx="2302189" cy="120032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All machine learning algorithm support hyperparameter customization 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3B73C8-1410-E573-BD50-13F9B94BDEFA}"/>
              </a:ext>
            </a:extLst>
          </p:cNvPr>
          <p:cNvSpPr/>
          <p:nvPr/>
        </p:nvSpPr>
        <p:spPr>
          <a:xfrm>
            <a:off x="6671490" y="997795"/>
            <a:ext cx="5226752" cy="369332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none">
            <a:spAutoFit/>
          </a:bodyPr>
          <a:lstStyle/>
          <a:p>
            <a:r>
              <a:rPr lang="en-US" altLang="zh-CN" b="1" u="sng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e.g.</a:t>
            </a:r>
            <a:r>
              <a:rPr lang="zh-CN" altLang="en-US" b="1" u="sng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Random forest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hyperparameter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customizable</a:t>
            </a:r>
          </a:p>
        </p:txBody>
      </p:sp>
    </p:spTree>
    <p:extLst>
      <p:ext uri="{BB962C8B-B14F-4D97-AF65-F5344CB8AC3E}">
        <p14:creationId xmlns:p14="http://schemas.microsoft.com/office/powerpoint/2010/main" val="533640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1227" y="-4027"/>
            <a:ext cx="12651836" cy="7056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5.3 Machine learning : data fitting/accuracy/hyperparameter resetting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032958" y="6314400"/>
            <a:ext cx="545782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27276" y="1692980"/>
            <a:ext cx="2678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Default hyperparameters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6" y="2226781"/>
            <a:ext cx="2984058" cy="34259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906" y="766460"/>
            <a:ext cx="3233280" cy="6091540"/>
          </a:xfrm>
          <a:prstGeom prst="rect">
            <a:avLst/>
          </a:prstGeom>
        </p:spPr>
      </p:pic>
      <p:sp>
        <p:nvSpPr>
          <p:cNvPr id="18" name="下箭头 17"/>
          <p:cNvSpPr/>
          <p:nvPr/>
        </p:nvSpPr>
        <p:spPr>
          <a:xfrm rot="16200000">
            <a:off x="3397221" y="3446951"/>
            <a:ext cx="263788" cy="649359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892310" y="3168718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 fitting</a:t>
            </a:r>
          </a:p>
        </p:txBody>
      </p:sp>
      <p:sp>
        <p:nvSpPr>
          <p:cNvPr id="20" name="矩形 19"/>
          <p:cNvSpPr/>
          <p:nvPr/>
        </p:nvSpPr>
        <p:spPr>
          <a:xfrm>
            <a:off x="5032807" y="1061603"/>
            <a:ext cx="1996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Test dataset</a:t>
            </a:r>
          </a:p>
        </p:txBody>
      </p:sp>
      <p:sp>
        <p:nvSpPr>
          <p:cNvPr id="21" name="矩形 20"/>
          <p:cNvSpPr/>
          <p:nvPr/>
        </p:nvSpPr>
        <p:spPr>
          <a:xfrm>
            <a:off x="5032807" y="4298464"/>
            <a:ext cx="2222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Train dataset</a:t>
            </a:r>
          </a:p>
        </p:txBody>
      </p:sp>
      <p:sp>
        <p:nvSpPr>
          <p:cNvPr id="11" name="右箭头 14"/>
          <p:cNvSpPr/>
          <p:nvPr/>
        </p:nvSpPr>
        <p:spPr>
          <a:xfrm rot="19177662">
            <a:off x="5071953" y="3153434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4"/>
          <p:cNvSpPr/>
          <p:nvPr/>
        </p:nvSpPr>
        <p:spPr>
          <a:xfrm rot="19177662">
            <a:off x="5065821" y="6360819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578221" y="1692980"/>
            <a:ext cx="2837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Hyperparameter resetting: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802" y="2213819"/>
            <a:ext cx="2984058" cy="3425996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 rot="16200000">
            <a:off x="7774600" y="3550853"/>
            <a:ext cx="263788" cy="649359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66" y="5812285"/>
            <a:ext cx="758759" cy="60929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293323" y="6062637"/>
            <a:ext cx="873283" cy="568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221118" y="3047110"/>
            <a:ext cx="873283" cy="568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352625" y="5826469"/>
            <a:ext cx="29161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Repeat the parameters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until the test set is accurate</a:t>
            </a:r>
          </a:p>
        </p:txBody>
      </p:sp>
      <p:sp>
        <p:nvSpPr>
          <p:cNvPr id="26" name="矩形 25"/>
          <p:cNvSpPr/>
          <p:nvPr/>
        </p:nvSpPr>
        <p:spPr>
          <a:xfrm>
            <a:off x="74716" y="5622729"/>
            <a:ext cx="37882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To improve accuracy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 Customized descriptors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 Machine learning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algorithm and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hyperparameter 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432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5580" y="27921"/>
            <a:ext cx="10982649" cy="7056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5.4 Machine learning classification task</a:t>
            </a:r>
            <a:r>
              <a:rPr lang="zh-CN" altLang="en-US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e.g.,Stable</a:t>
            </a:r>
            <a:r>
              <a:rPr lang="en-US" altLang="zh-CN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or not</a:t>
            </a:r>
            <a:r>
              <a:rPr lang="zh-CN" altLang="en-US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80" y="702835"/>
            <a:ext cx="6865031" cy="6155165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042796" y="1213594"/>
            <a:ext cx="2005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ROC of train 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28" name="矩形 27"/>
          <p:cNvSpPr/>
          <p:nvPr/>
        </p:nvSpPr>
        <p:spPr>
          <a:xfrm>
            <a:off x="4133193" y="1678820"/>
            <a:ext cx="2909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Confusion matrix of train dataset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66" y="2224247"/>
            <a:ext cx="758759" cy="609291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7530296" y="2863903"/>
            <a:ext cx="3788217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Repeat the parameters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until the test set is accurate</a:t>
            </a:r>
          </a:p>
          <a:p>
            <a:pPr algn="ctr"/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Again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To improve accuracy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 Customized descriptors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 Machine learning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algorithm and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hyperparameter 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712A78E-E74A-D227-F703-E3965790EF04}"/>
              </a:ext>
            </a:extLst>
          </p:cNvPr>
          <p:cNvSpPr/>
          <p:nvPr/>
        </p:nvSpPr>
        <p:spPr>
          <a:xfrm>
            <a:off x="1217712" y="4397911"/>
            <a:ext cx="18517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ROC of teat 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6CF9FA9-2207-ABFD-7B9D-94304064BE5B}"/>
              </a:ext>
            </a:extLst>
          </p:cNvPr>
          <p:cNvSpPr/>
          <p:nvPr/>
        </p:nvSpPr>
        <p:spPr>
          <a:xfrm>
            <a:off x="4013450" y="4900991"/>
            <a:ext cx="2909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Confusion matrix of test dataset</a:t>
            </a:r>
          </a:p>
        </p:txBody>
      </p:sp>
    </p:spTree>
    <p:extLst>
      <p:ext uri="{BB962C8B-B14F-4D97-AF65-F5344CB8AC3E}">
        <p14:creationId xmlns:p14="http://schemas.microsoft.com/office/powerpoint/2010/main" val="2211540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030018" y="2819005"/>
            <a:ext cx="5209675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925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 Visual space prediction</a:t>
            </a:r>
            <a:endParaRPr lang="zh-CN" altLang="en-US" sz="32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386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Visual space 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predcition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15435"/>
          <a:stretch/>
        </p:blipFill>
        <p:spPr>
          <a:xfrm>
            <a:off x="6024890" y="352820"/>
            <a:ext cx="5411814" cy="17802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999" y="2841724"/>
            <a:ext cx="5553850" cy="18957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b="15435"/>
          <a:stretch/>
        </p:blipFill>
        <p:spPr>
          <a:xfrm>
            <a:off x="6131216" y="4911578"/>
            <a:ext cx="5632018" cy="185267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389962" y="752253"/>
            <a:ext cx="2792520" cy="2219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131217" y="483713"/>
            <a:ext cx="882224" cy="236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771295" y="752253"/>
            <a:ext cx="899745" cy="2219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83947" y="5610026"/>
            <a:ext cx="899745" cy="2219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799104" y="3156401"/>
            <a:ext cx="757709" cy="1563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131216" y="3156401"/>
            <a:ext cx="4525852" cy="1563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4907" y="834939"/>
            <a:ext cx="562922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If you need dataset featurization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Begin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with import and generate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Following the process: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Prediction→ Import and generate (same as before) →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Import →Generate →Import virtual data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without label) →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Select machine learning model → Prediction generation (with label)</a:t>
            </a: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If you has an featured prediction dataset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Following the process:</a:t>
            </a:r>
          </a:p>
          <a:p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Prediction→Import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virtual data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without label) → Select machine learning model → Prediction generation (with label)</a:t>
            </a: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Attention!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Align the prediction set with the training test set</a:t>
            </a:r>
            <a:b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The last column should be empty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The last column must have a list name</a:t>
            </a:r>
          </a:p>
        </p:txBody>
      </p:sp>
      <p:sp>
        <p:nvSpPr>
          <p:cNvPr id="18" name="下箭头 17"/>
          <p:cNvSpPr/>
          <p:nvPr/>
        </p:nvSpPr>
        <p:spPr>
          <a:xfrm>
            <a:off x="10088463" y="1082971"/>
            <a:ext cx="280287" cy="1625702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10111734" y="4575166"/>
            <a:ext cx="280287" cy="998667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4"/>
          <p:cNvSpPr/>
          <p:nvPr/>
        </p:nvSpPr>
        <p:spPr>
          <a:xfrm rot="19177662">
            <a:off x="5431542" y="983594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520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Visual space prediction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193" y="1862265"/>
            <a:ext cx="4982270" cy="34390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4072" y="3354571"/>
            <a:ext cx="3704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Import virtual data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without label)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Virtual_generate_final.csv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039086" y="1967667"/>
            <a:ext cx="3030485" cy="360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943932" y="4710867"/>
            <a:ext cx="3030485" cy="360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14"/>
          <p:cNvSpPr/>
          <p:nvPr/>
        </p:nvSpPr>
        <p:spPr>
          <a:xfrm rot="19177662">
            <a:off x="4747826" y="5450705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右箭头 14"/>
          <p:cNvSpPr/>
          <p:nvPr/>
        </p:nvSpPr>
        <p:spPr>
          <a:xfrm rot="19177662">
            <a:off x="6108793" y="2532829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759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Visual space prediction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94" y="2376679"/>
            <a:ext cx="10402752" cy="201958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132620" y="2552457"/>
            <a:ext cx="935873" cy="18438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52870" y="1081795"/>
            <a:ext cx="9601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Prediction → Import virtual data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without label) → Select machine learning model →</a:t>
            </a: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Prediction generation (with label)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4710221" y="1850065"/>
            <a:ext cx="5358601" cy="13184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892396" y="1734792"/>
            <a:ext cx="3632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Target output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stability/</a:t>
            </a:r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effiency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21970" y="4894414"/>
            <a:ext cx="4837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To be verified by experiments!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右箭头 14"/>
          <p:cNvSpPr/>
          <p:nvPr/>
        </p:nvSpPr>
        <p:spPr>
          <a:xfrm rot="19177662">
            <a:off x="9223924" y="4365831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184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030018" y="2819005"/>
            <a:ext cx="5209675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925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 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Shap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feature analysis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086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t="11837"/>
          <a:stretch/>
        </p:blipFill>
        <p:spPr>
          <a:xfrm>
            <a:off x="4519386" y="946298"/>
            <a:ext cx="7059353" cy="57303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Shap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feature analysis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43" y="1029384"/>
            <a:ext cx="1609950" cy="1219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43" y="6194964"/>
            <a:ext cx="1086002" cy="3048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68" y="3078535"/>
            <a:ext cx="1267002" cy="186716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5736086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 import: Data_rfe.csv</a:t>
            </a:r>
            <a:endParaRPr lang="zh-CN" altLang="en-US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754" y="2988190"/>
            <a:ext cx="4226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Choose your machine learning model.dat</a:t>
            </a:r>
            <a:endParaRPr lang="zh-CN" altLang="en-US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1301360" y="2233077"/>
            <a:ext cx="230619" cy="627792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1272708" y="5018749"/>
            <a:ext cx="230619" cy="627792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931888" y="802670"/>
            <a:ext cx="3211033" cy="3572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049062" y="4986670"/>
            <a:ext cx="3346798" cy="1719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15159" y="967150"/>
            <a:ext cx="1713371" cy="11912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442110" y="84525"/>
            <a:ext cx="3700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Clicking button “result”: Shapley figures automatically generated</a:t>
            </a:r>
            <a:endParaRPr lang="zh-CN" altLang="en-US" dirty="0"/>
          </a:p>
        </p:txBody>
      </p:sp>
      <p:sp>
        <p:nvSpPr>
          <p:cNvPr id="17" name="右箭头 14"/>
          <p:cNvSpPr/>
          <p:nvPr/>
        </p:nvSpPr>
        <p:spPr>
          <a:xfrm rot="19177662">
            <a:off x="235858" y="1529713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212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88588" y="2914725"/>
            <a:ext cx="439094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1.Select the save path</a:t>
            </a:r>
          </a:p>
          <a:p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61158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222205" y="2893433"/>
            <a:ext cx="7378995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8 Genetic algorithm (symbolic regression/symbolic </a:t>
            </a:r>
            <a:r>
              <a:rPr lang="en-US" altLang="zh-CN" sz="32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classfication</a:t>
            </a:r>
            <a:r>
              <a:rPr lang="en-US" altLang="zh-CN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32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811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997" y="1543599"/>
            <a:ext cx="4939482" cy="424358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4" y="1388286"/>
            <a:ext cx="4468000" cy="489110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868983" y="1767957"/>
            <a:ext cx="209403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Hoist Mutation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Point Mutation</a:t>
            </a:r>
          </a:p>
          <a:p>
            <a:pPr>
              <a:lnSpc>
                <a:spcPct val="200000"/>
              </a:lnSpc>
            </a:pPr>
            <a:endParaRPr lang="en-US" altLang="zh-CN" sz="20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Crossover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Subtree mutation</a:t>
            </a:r>
            <a:endParaRPr lang="zh-CN" altLang="en-US" sz="20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1332" y="128808"/>
            <a:ext cx="8586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Genetic:Mutation</a:t>
            </a:r>
            <a:endParaRPr lang="zh-CN" altLang="en-US" dirty="0"/>
          </a:p>
        </p:txBody>
      </p:sp>
      <p:sp>
        <p:nvSpPr>
          <p:cNvPr id="11" name="下箭头 10"/>
          <p:cNvSpPr/>
          <p:nvPr/>
        </p:nvSpPr>
        <p:spPr>
          <a:xfrm rot="16200000">
            <a:off x="5676930" y="2460765"/>
            <a:ext cx="320421" cy="1832609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610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Genetic model 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constructon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：导入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csv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数据集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903" y="2116643"/>
            <a:ext cx="2105319" cy="9050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679" y="1208568"/>
            <a:ext cx="4086795" cy="22386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760" y="4203893"/>
            <a:ext cx="7249537" cy="21815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8407" y="1268736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e.g., Data_rfe.csv</a:t>
            </a:r>
            <a:endParaRPr lang="zh-CN" altLang="en-US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06903" y="2116643"/>
            <a:ext cx="830241" cy="256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28937" y="2372728"/>
            <a:ext cx="1380077" cy="242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52605" y="2628813"/>
            <a:ext cx="1380077" cy="242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26333" y="3021644"/>
            <a:ext cx="3536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Button of symbolic regression and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symbolic classification </a:t>
            </a:r>
            <a:endParaRPr lang="zh-CN" altLang="en-US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91679" y="2708584"/>
            <a:ext cx="966793" cy="256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91679" y="3456637"/>
            <a:ext cx="5372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Choose dataset after feature selection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e.g., data_rfe.csv</a:t>
            </a:r>
            <a:endParaRPr lang="zh-CN" altLang="en-US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61333" y="6456444"/>
            <a:ext cx="5718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Genetic model constructing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default hyperparameter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6" name="矩形 15"/>
          <p:cNvSpPr/>
          <p:nvPr/>
        </p:nvSpPr>
        <p:spPr>
          <a:xfrm>
            <a:off x="1977936" y="4149135"/>
            <a:ext cx="7312361" cy="2307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4"/>
          <p:cNvSpPr/>
          <p:nvPr/>
        </p:nvSpPr>
        <p:spPr>
          <a:xfrm rot="19177662">
            <a:off x="480908" y="2550224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629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Genetic model construction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Figure 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generatuon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25" y="1832480"/>
            <a:ext cx="9389214" cy="412175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25580" y="1065922"/>
            <a:ext cx="11346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If it is not automatically opened, view the path of the graph: Customize the save path→ </a:t>
            </a:r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GP→Symbolic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regression</a:t>
            </a:r>
            <a:endParaRPr lang="zh-CN" altLang="en-US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39983" y="3139042"/>
            <a:ext cx="7729589" cy="2307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860979" y="1805304"/>
            <a:ext cx="4114519" cy="726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4"/>
          <p:cNvSpPr/>
          <p:nvPr/>
        </p:nvSpPr>
        <p:spPr>
          <a:xfrm rot="19177662">
            <a:off x="7395332" y="5238054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4"/>
          <p:cNvSpPr/>
          <p:nvPr/>
        </p:nvSpPr>
        <p:spPr>
          <a:xfrm rot="19177662">
            <a:off x="2922569" y="2531660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41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74" y="691116"/>
            <a:ext cx="4064612" cy="24561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114" y="-1012"/>
            <a:ext cx="9436877" cy="7056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Genetic model construction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Symbolic Tree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7630" t="1802" r="5688" b="1979"/>
          <a:stretch/>
        </p:blipFill>
        <p:spPr>
          <a:xfrm>
            <a:off x="5124893" y="1318437"/>
            <a:ext cx="3019647" cy="5050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819" y="3721396"/>
            <a:ext cx="3561741" cy="27407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1414" t="1324" r="4022" b="656"/>
          <a:stretch/>
        </p:blipFill>
        <p:spPr>
          <a:xfrm>
            <a:off x="2441831" y="1318435"/>
            <a:ext cx="2040471" cy="5154363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18925" y="1308813"/>
            <a:ext cx="2861789" cy="2011503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sz="24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Explainability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!</a:t>
            </a:r>
          </a:p>
          <a:p>
            <a:pPr>
              <a:lnSpc>
                <a:spcPct val="17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Science!</a:t>
            </a:r>
          </a:p>
          <a:p>
            <a:pPr>
              <a:lnSpc>
                <a:spcPct val="17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White box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4922674" y="1318436"/>
            <a:ext cx="3253764" cy="5154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441831" y="1318435"/>
            <a:ext cx="2050023" cy="5154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720" y="577470"/>
            <a:ext cx="2607719" cy="41953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934732" y="540635"/>
            <a:ext cx="2186924" cy="516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4"/>
          <p:cNvSpPr/>
          <p:nvPr/>
        </p:nvSpPr>
        <p:spPr>
          <a:xfrm rot="19952550">
            <a:off x="8020708" y="813846"/>
            <a:ext cx="826023" cy="20493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468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114425" y="2946596"/>
            <a:ext cx="9601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To be continued (Other software functions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NLP/</a:t>
            </a:r>
            <a:r>
              <a:rPr lang="en-US" altLang="zh-CN" sz="32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Featurizer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/Algorithms/DFT/SLME/CSP/Linux, etc.</a:t>
            </a:r>
            <a:r>
              <a:rPr lang="zh-CN" altLang="en-US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430803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59120" y="37465"/>
            <a:ext cx="10494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 and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8893" y="2333685"/>
            <a:ext cx="11820707" cy="51610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Small data problems in material design are still serious (regardless of simulation and experimentation: high cost, underfitting, overfitting)</a:t>
            </a:r>
          </a:p>
          <a:p>
            <a:pPr marL="45720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There are pros and cons to various data sources and algorithms</a:t>
            </a:r>
          </a:p>
          <a:p>
            <a:pPr marL="45720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</a:t>
            </a:r>
            <a:r>
              <a:rPr lang="en-US" altLang="zh-CN" sz="2400" b="1" u="sng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processing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(NLP)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facilitates materials prediction</a:t>
            </a:r>
          </a:p>
          <a:p>
            <a:pPr marL="45720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Genetic programming help  with scientific explanations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formula/decouple)</a:t>
            </a:r>
          </a:p>
          <a:p>
            <a:pPr marL="45720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Muti-modeling based on textual descriptors: Balance among accuracy/cost/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explainability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Njmat software development (descriptors and algorithms)</a:t>
            </a:r>
            <a:endParaRPr lang="en-US" altLang="zh-CN" sz="2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4855" y="921208"/>
            <a:ext cx="1768371" cy="15467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5334" y="1471691"/>
            <a:ext cx="3418881" cy="599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218893" y="683591"/>
            <a:ext cx="11221720" cy="0"/>
          </a:xfrm>
          <a:prstGeom prst="line">
            <a:avLst/>
          </a:prstGeom>
          <a:ln w="76200" cmpd="sng">
            <a:gradFill flip="none" rotWithShape="1">
              <a:gsLst>
                <a:gs pos="93578">
                  <a:schemeClr val="bg1"/>
                </a:gs>
                <a:gs pos="0">
                  <a:schemeClr val="bg1">
                    <a:lumMod val="75000"/>
                  </a:schemeClr>
                </a:gs>
                <a:gs pos="2300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</a:schemeClr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45331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60649" y="2665909"/>
            <a:ext cx="5066123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zh-CN" sz="5400" b="1" dirty="0">
                <a:latin typeface="Times New Roman" panose="02020603050405020304" charset="0"/>
                <a:cs typeface="Times New Roman" panose="02020603050405020304" charset="0"/>
              </a:rPr>
              <a:t>Thanks 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4356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84" y="2657817"/>
            <a:ext cx="3172268" cy="11907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648" y="891499"/>
            <a:ext cx="4067951" cy="4876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441" y="2457427"/>
            <a:ext cx="2089320" cy="15915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7324" y="176723"/>
            <a:ext cx="73368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1.Select Project Storage Folder (Custom)</a:t>
            </a:r>
          </a:p>
        </p:txBody>
      </p:sp>
      <p:sp>
        <p:nvSpPr>
          <p:cNvPr id="20" name="下箭头 19"/>
          <p:cNvSpPr/>
          <p:nvPr/>
        </p:nvSpPr>
        <p:spPr>
          <a:xfrm rot="16200000">
            <a:off x="4092829" y="2942711"/>
            <a:ext cx="280287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 rot="16200000">
            <a:off x="9160305" y="2942712"/>
            <a:ext cx="280287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右箭头 14"/>
          <p:cNvSpPr/>
          <p:nvPr/>
        </p:nvSpPr>
        <p:spPr>
          <a:xfrm rot="19177662">
            <a:off x="29413" y="3516451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358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87324" y="176723"/>
            <a:ext cx="74394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 Select Project Storage Folder (Custom)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673" y="1182661"/>
            <a:ext cx="7776965" cy="513173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180340" y="1263456"/>
            <a:ext cx="541595" cy="299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80673" y="2507465"/>
            <a:ext cx="1636685" cy="320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0673" y="2826263"/>
            <a:ext cx="1636685" cy="320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680673" y="3142885"/>
            <a:ext cx="1636685" cy="320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680673" y="3468679"/>
            <a:ext cx="1636685" cy="320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680673" y="3787477"/>
            <a:ext cx="1636685" cy="320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680672" y="4149253"/>
            <a:ext cx="1636685" cy="320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680672" y="4475047"/>
            <a:ext cx="1636685" cy="320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665312" y="2507465"/>
            <a:ext cx="6708773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 import</a:t>
            </a:r>
          </a:p>
          <a:p>
            <a:r>
              <a:rPr lang="en-US" altLang="zh-CN" sz="21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Feature generation</a:t>
            </a:r>
          </a:p>
          <a:p>
            <a:r>
              <a:rPr lang="en-US" altLang="zh-CN" sz="21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Genetic</a:t>
            </a:r>
            <a:r>
              <a:rPr lang="zh-CN" altLang="en-US" sz="21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algorithm</a:t>
            </a:r>
          </a:p>
          <a:p>
            <a:r>
              <a:rPr lang="en-US" altLang="zh-CN" sz="21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Machine learning model (regression and classification)</a:t>
            </a:r>
          </a:p>
          <a:p>
            <a:r>
              <a:rPr lang="en-US" altLang="zh-CN" sz="21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Visual space prediction</a:t>
            </a:r>
          </a:p>
          <a:p>
            <a:r>
              <a:rPr lang="en-US" altLang="zh-CN" sz="21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 processing</a:t>
            </a:r>
            <a:r>
              <a:rPr lang="zh-CN" altLang="en-US" sz="21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(Feature selection, etc.)</a:t>
            </a:r>
          </a:p>
          <a:p>
            <a:r>
              <a:rPr lang="en-US" altLang="zh-CN" sz="21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Shapley analysis</a:t>
            </a:r>
          </a:p>
        </p:txBody>
      </p:sp>
      <p:sp>
        <p:nvSpPr>
          <p:cNvPr id="21" name="矩形 20"/>
          <p:cNvSpPr/>
          <p:nvPr/>
        </p:nvSpPr>
        <p:spPr>
          <a:xfrm>
            <a:off x="1197319" y="5520471"/>
            <a:ext cx="841666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New data folder generated in the custom folder</a:t>
            </a:r>
          </a:p>
          <a:p>
            <a:endParaRPr lang="en-US" altLang="zh-CN" sz="3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72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88588" y="2914725"/>
            <a:ext cx="42114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 Dataset </a:t>
            </a:r>
            <a:r>
              <a:rPr lang="en-US" altLang="zh-CN" sz="36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Featurizer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34031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702" y="3771016"/>
            <a:ext cx="4337886" cy="16613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8" y="3771016"/>
            <a:ext cx="4337886" cy="1661318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796996" y="4205052"/>
            <a:ext cx="609600" cy="193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72645" y="4204261"/>
            <a:ext cx="1494267" cy="192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 rot="16200000">
            <a:off x="4479892" y="4226528"/>
            <a:ext cx="280287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 rot="16200000">
            <a:off x="7212057" y="4226528"/>
            <a:ext cx="280287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52262" y="102830"/>
            <a:ext cx="110797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 </a:t>
            </a:r>
            <a:r>
              <a:rPr lang="en-US" altLang="zh-CN" sz="32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Featurizer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Button for feature generation</a:t>
            </a:r>
            <a:r>
              <a:rPr lang="zh-CN" altLang="en-US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oraganic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and inorganic</a:t>
            </a:r>
            <a:r>
              <a:rPr lang="zh-CN" altLang="en-US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3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4191" y="3964127"/>
            <a:ext cx="609600" cy="193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0486419" y="4348700"/>
            <a:ext cx="609600" cy="193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592333" y="3341380"/>
            <a:ext cx="1205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Import raw</a:t>
            </a:r>
          </a:p>
        </p:txBody>
      </p:sp>
      <p:sp>
        <p:nvSpPr>
          <p:cNvPr id="3" name="矩形 2"/>
          <p:cNvSpPr/>
          <p:nvPr/>
        </p:nvSpPr>
        <p:spPr>
          <a:xfrm>
            <a:off x="8493248" y="3288804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Featurize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629" y="3388069"/>
            <a:ext cx="2085140" cy="2578207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4620035" y="6174579"/>
            <a:ext cx="47836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Original dataset: including formula and smile codes </a:t>
            </a: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(csv: UTF-8) </a:t>
            </a:r>
          </a:p>
        </p:txBody>
      </p:sp>
      <p:sp>
        <p:nvSpPr>
          <p:cNvPr id="28" name="右箭头 14"/>
          <p:cNvSpPr/>
          <p:nvPr/>
        </p:nvSpPr>
        <p:spPr>
          <a:xfrm rot="19177662">
            <a:off x="2052776" y="4629341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14"/>
          <p:cNvSpPr/>
          <p:nvPr/>
        </p:nvSpPr>
        <p:spPr>
          <a:xfrm rot="19177662">
            <a:off x="9946319" y="4864915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6DCEF5-5A94-3418-6B22-A77598ABB3C4}"/>
              </a:ext>
            </a:extLst>
          </p:cNvPr>
          <p:cNvSpPr/>
          <p:nvPr/>
        </p:nvSpPr>
        <p:spPr>
          <a:xfrm>
            <a:off x="252261" y="952663"/>
            <a:ext cx="824098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2in1:Oragnaic and inorganic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Input: Dataset including formula and smile codes.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Button for featurization (Test and train dataset generation)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Rdkit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6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matminer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(HOMO/LUMO/Atomic property)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Descriptors: Hybrid inorganic organic (2in1) 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sz="16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Featurize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9755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640474" y="6321779"/>
            <a:ext cx="2700266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3815" r="1537"/>
          <a:stretch/>
        </p:blipFill>
        <p:spPr>
          <a:xfrm>
            <a:off x="6906843" y="705211"/>
            <a:ext cx="4912286" cy="593336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72871" y="290649"/>
            <a:ext cx="2626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CSV template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1076662"/>
            <a:ext cx="801188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Inorganic:column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name ending with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Formula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Organic: column name ending with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Smiles</a:t>
            </a:r>
          </a:p>
          <a:p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Detail: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Formula: column name ending with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Formula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Smiles: column name ending with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Smiles</a:t>
            </a:r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Last column: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Target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Other columns : Formula, Smiles and other experimental </a:t>
            </a:r>
            <a:r>
              <a:rPr lang="en-US" altLang="zh-CN" sz="28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varible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 </a:t>
            </a:r>
          </a:p>
          <a:p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Subsequent process: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Njmat--Automatic modeling and forecasting</a:t>
            </a:r>
          </a:p>
          <a:p>
            <a:endParaRPr lang="en-US" altLang="zh-CN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29698" y="0"/>
            <a:ext cx="1531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Raw dataset</a:t>
            </a:r>
          </a:p>
        </p:txBody>
      </p:sp>
      <p:sp>
        <p:nvSpPr>
          <p:cNvPr id="10" name="矩形 9"/>
          <p:cNvSpPr/>
          <p:nvPr/>
        </p:nvSpPr>
        <p:spPr>
          <a:xfrm>
            <a:off x="6926839" y="657084"/>
            <a:ext cx="3549494" cy="5981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655403" y="657083"/>
            <a:ext cx="754544" cy="5981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78761" y="31956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输入变量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436609" y="31956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输出目标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7480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新版空白演示配色">
    <a:dk1>
      <a:srgbClr val="000000"/>
    </a:dk1>
    <a:lt1>
      <a:srgbClr val="FFFFFF"/>
    </a:lt1>
    <a:dk2>
      <a:srgbClr val="0F1423"/>
    </a:dk2>
    <a:lt2>
      <a:srgbClr val="FFFFFF"/>
    </a:lt2>
    <a:accent1>
      <a:srgbClr val="6096E6"/>
    </a:accent1>
    <a:accent2>
      <a:srgbClr val="58B6E5"/>
    </a:accent2>
    <a:accent3>
      <a:srgbClr val="56CA95"/>
    </a:accent3>
    <a:accent4>
      <a:srgbClr val="FFBA55"/>
    </a:accent4>
    <a:accent5>
      <a:srgbClr val="F18870"/>
    </a:accent5>
    <a:accent6>
      <a:srgbClr val="EC5F74"/>
    </a:accent6>
    <a:hlink>
      <a:srgbClr val="0563C1"/>
    </a:hlink>
    <a:folHlink>
      <a:srgbClr val="954D72"/>
    </a:folHlink>
  </a:clrScheme>
</a:themeOverride>
</file>

<file path=ppt/theme/themeOverride2.xml><?xml version="1.0" encoding="utf-8"?>
<a:themeOverride xmlns:a="http://schemas.openxmlformats.org/drawingml/2006/main">
  <a:clrScheme name="新版空白演示配色">
    <a:dk1>
      <a:srgbClr val="000000"/>
    </a:dk1>
    <a:lt1>
      <a:srgbClr val="FFFFFF"/>
    </a:lt1>
    <a:dk2>
      <a:srgbClr val="0F1423"/>
    </a:dk2>
    <a:lt2>
      <a:srgbClr val="FFFFFF"/>
    </a:lt2>
    <a:accent1>
      <a:srgbClr val="6096E6"/>
    </a:accent1>
    <a:accent2>
      <a:srgbClr val="58B6E5"/>
    </a:accent2>
    <a:accent3>
      <a:srgbClr val="56CA95"/>
    </a:accent3>
    <a:accent4>
      <a:srgbClr val="FFBA55"/>
    </a:accent4>
    <a:accent5>
      <a:srgbClr val="F18870"/>
    </a:accent5>
    <a:accent6>
      <a:srgbClr val="EC5F74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13277</TotalTime>
  <Words>1582</Words>
  <Application>Microsoft Office PowerPoint</Application>
  <PresentationFormat>宽屏</PresentationFormat>
  <Paragraphs>309</Paragraphs>
  <Slides>47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等线</vt:lpstr>
      <vt:lpstr>华文楷体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Smiles: can be consulted from websites (e.g.,Pubchem)</vt:lpstr>
      <vt:lpstr>2.3Other button for featurization</vt:lpstr>
      <vt:lpstr>2.3Other button for featurization:one-hot</vt:lpstr>
      <vt:lpstr>3 Dataset import</vt:lpstr>
      <vt:lpstr>3.1Dataset import</vt:lpstr>
      <vt:lpstr>3.2Heatmap after data import</vt:lpstr>
      <vt:lpstr>4 Preprocessing</vt:lpstr>
      <vt:lpstr>4.1 Preprocessing: RFE feature selection</vt:lpstr>
      <vt:lpstr>4.1 Preprocessing</vt:lpstr>
      <vt:lpstr>4.1 Preprocessing: Feature after feature selection</vt:lpstr>
      <vt:lpstr>4.2 Preprocessing→Heatmap after feature selection</vt:lpstr>
      <vt:lpstr>4.2 Preprocessing→pairplot after feature selection</vt:lpstr>
      <vt:lpstr>4.3.1 Preprocessing→Feature importance ranking before feature selection</vt:lpstr>
      <vt:lpstr>4.3.2 Preprocessing → Feature importance ranking after feature selection</vt:lpstr>
      <vt:lpstr>PowerPoint 演示文稿</vt:lpstr>
      <vt:lpstr>5.1 Machine learning model construction</vt:lpstr>
      <vt:lpstr>5.2 Machine learning: hyperparameters setting（independent dialog）</vt:lpstr>
      <vt:lpstr>5.3 Machine learning : data fitting/accuracy/hyperparameter resetting</vt:lpstr>
      <vt:lpstr>5.4 Machine learning classification task（e.g.,Stable or not）</vt:lpstr>
      <vt:lpstr>PowerPoint 演示文稿</vt:lpstr>
      <vt:lpstr>Visual space predcition</vt:lpstr>
      <vt:lpstr>Visual space prediction</vt:lpstr>
      <vt:lpstr>Visual space prediction</vt:lpstr>
      <vt:lpstr>PowerPoint 演示文稿</vt:lpstr>
      <vt:lpstr>Shap feature analysis</vt:lpstr>
      <vt:lpstr>PowerPoint 演示文稿</vt:lpstr>
      <vt:lpstr>PowerPoint 演示文稿</vt:lpstr>
      <vt:lpstr>Genetic model constructon：导入csv数据集</vt:lpstr>
      <vt:lpstr>Genetic model construction：Figure generatuon</vt:lpstr>
      <vt:lpstr>Genetic model construction：Symbolic Tree 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艺如 黄</cp:lastModifiedBy>
  <cp:revision>1081</cp:revision>
  <dcterms:created xsi:type="dcterms:W3CDTF">2019-06-19T02:08:00Z</dcterms:created>
  <dcterms:modified xsi:type="dcterms:W3CDTF">2024-01-24T08:09:20Z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6C0F4F82E354416C95915CF48EC0FD47</vt:lpwstr>
  </property>
</Properties>
</file>